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Poppins Semi-Bold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624881" cy="8230310"/>
            <a:chOff x="0" y="0"/>
            <a:chExt cx="954701" cy="21676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4701" cy="2167654"/>
            </a:xfrm>
            <a:custGeom>
              <a:avLst/>
              <a:gdLst/>
              <a:ahLst/>
              <a:cxnLst/>
              <a:rect r="r" b="b" t="t" l="l"/>
              <a:pathLst>
                <a:path h="2167654" w="954701">
                  <a:moveTo>
                    <a:pt x="0" y="0"/>
                  </a:moveTo>
                  <a:lnTo>
                    <a:pt x="954701" y="0"/>
                  </a:lnTo>
                  <a:lnTo>
                    <a:pt x="954701" y="2167654"/>
                  </a:lnTo>
                  <a:lnTo>
                    <a:pt x="0" y="2167654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54701" cy="2224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95748" y="2306847"/>
            <a:ext cx="130498" cy="13049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62351" y="7239081"/>
            <a:ext cx="228683" cy="220367"/>
          </a:xfrm>
          <a:custGeom>
            <a:avLst/>
            <a:gdLst/>
            <a:ahLst/>
            <a:cxnLst/>
            <a:rect r="r" b="b" t="t" l="l"/>
            <a:pathLst>
              <a:path h="220367" w="228683">
                <a:moveTo>
                  <a:pt x="0" y="0"/>
                </a:moveTo>
                <a:lnTo>
                  <a:pt x="228682" y="0"/>
                </a:lnTo>
                <a:lnTo>
                  <a:pt x="228682" y="220366"/>
                </a:lnTo>
                <a:lnTo>
                  <a:pt x="0" y="22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91621" y="296891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1621" y="3893392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621" y="2145100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621" y="7141318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72556" y="3135905"/>
            <a:ext cx="10142889" cy="194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5"/>
              </a:lnSpc>
              <a:spcBef>
                <a:spcPct val="0"/>
              </a:spcBef>
            </a:pPr>
            <a:r>
              <a:rPr lang="en-US" b="true" sz="10725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TOYOTA’S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27941" y="897390"/>
            <a:ext cx="943211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spc="13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OPERATING SYSTEM PRESENTATION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97358" y="4889224"/>
            <a:ext cx="8893283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b="true" sz="2000" spc="25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next generation cars will be built with</a:t>
            </a:r>
          </a:p>
          <a:p>
            <a:pPr algn="ctr">
              <a:lnSpc>
                <a:spcPts val="3400"/>
              </a:lnSpc>
            </a:pPr>
            <a:r>
              <a:rPr lang="en-US" b="true" sz="2000" spc="25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nvidia supercomputer and operating system</a:t>
            </a:r>
          </a:p>
          <a:p>
            <a:pPr algn="ctr">
              <a:lnSpc>
                <a:spcPts val="34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6377132" y="6190260"/>
            <a:ext cx="2498436" cy="730467"/>
            <a:chOff x="0" y="0"/>
            <a:chExt cx="502575" cy="1469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377132" y="6280857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412432" y="6190260"/>
            <a:ext cx="2498436" cy="730467"/>
            <a:chOff x="0" y="0"/>
            <a:chExt cx="502575" cy="1469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412432" y="6280857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6978204" y="5378174"/>
            <a:ext cx="0" cy="244329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714863" y="9021805"/>
            <a:ext cx="536206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204994" y="4278086"/>
            <a:ext cx="13510372" cy="7491707"/>
            <a:chOff x="0" y="0"/>
            <a:chExt cx="18013830" cy="998894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581367" y="2193744"/>
            <a:ext cx="15125265" cy="4168684"/>
            <a:chOff x="0" y="0"/>
            <a:chExt cx="17358722" cy="4784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58722" cy="4784249"/>
            </a:xfrm>
            <a:custGeom>
              <a:avLst/>
              <a:gdLst/>
              <a:ahLst/>
              <a:cxnLst/>
              <a:rect r="r" b="b" t="t" l="l"/>
              <a:pathLst>
                <a:path h="4784249" w="17358722">
                  <a:moveTo>
                    <a:pt x="0" y="4784249"/>
                  </a:moveTo>
                  <a:lnTo>
                    <a:pt x="2017165" y="0"/>
                  </a:lnTo>
                  <a:lnTo>
                    <a:pt x="17358722" y="0"/>
                  </a:lnTo>
                  <a:lnTo>
                    <a:pt x="15341558" y="4784249"/>
                  </a:lnTo>
                  <a:close/>
                </a:path>
              </a:pathLst>
            </a:custGeom>
            <a:blipFill>
              <a:blip r:embed="rId4"/>
              <a:stretch>
                <a:fillRect l="0" t="-63384" r="0" b="-6338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8641" y="6925697"/>
            <a:ext cx="613456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40180" y="6937510"/>
            <a:ext cx="9467776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partnership is one step toward software-defined vehicles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Sets industry benchmark for innovative, safe, and sustainable design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Poised to accelerate industry-wide adoption of similar technologies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Demonstrates what can be achieved by cross-industry collaboration in the service of society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04" y="3492493"/>
            <a:ext cx="10142889" cy="194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15"/>
              </a:lnSpc>
              <a:spcBef>
                <a:spcPct val="0"/>
              </a:spcBef>
            </a:pPr>
            <a:r>
              <a:rPr lang="en-US" b="true" sz="10725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THANK YOU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94004" y="5680254"/>
            <a:ext cx="2498436" cy="730467"/>
            <a:chOff x="0" y="0"/>
            <a:chExt cx="502575" cy="1469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94004" y="5770850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629304" y="5680254"/>
            <a:ext cx="2498436" cy="730467"/>
            <a:chOff x="0" y="0"/>
            <a:chExt cx="502575" cy="1469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629304" y="5770850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0">
            <a:off x="9243914" y="5439395"/>
            <a:ext cx="7660307" cy="2748135"/>
          </a:xfrm>
          <a:custGeom>
            <a:avLst/>
            <a:gdLst/>
            <a:ahLst/>
            <a:cxnLst/>
            <a:rect r="r" b="b" t="t" l="l"/>
            <a:pathLst>
              <a:path h="2748135" w="7660307">
                <a:moveTo>
                  <a:pt x="7660307" y="0"/>
                </a:moveTo>
                <a:lnTo>
                  <a:pt x="0" y="0"/>
                </a:lnTo>
                <a:lnTo>
                  <a:pt x="0" y="2748136"/>
                </a:lnTo>
                <a:lnTo>
                  <a:pt x="7660307" y="2748136"/>
                </a:lnTo>
                <a:lnTo>
                  <a:pt x="766030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435043" y="7629921"/>
            <a:ext cx="7385392" cy="4095312"/>
            <a:chOff x="0" y="0"/>
            <a:chExt cx="9847189" cy="546041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460416" cy="5460416"/>
              <a:chOff x="0" y="0"/>
              <a:chExt cx="406400" cy="406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4386773" y="0"/>
              <a:ext cx="5460416" cy="5460416"/>
              <a:chOff x="0" y="0"/>
              <a:chExt cx="406400" cy="4064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-10800000">
            <a:off x="7604838" y="-1363220"/>
            <a:ext cx="7385392" cy="4095312"/>
            <a:chOff x="0" y="0"/>
            <a:chExt cx="9847189" cy="5460416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5460416" cy="5460416"/>
              <a:chOff x="0" y="0"/>
              <a:chExt cx="406400" cy="4064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386773" y="0"/>
              <a:ext cx="5460416" cy="5460416"/>
              <a:chOff x="0" y="0"/>
              <a:chExt cx="406400" cy="4064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8441339" y="-366517"/>
            <a:ext cx="11416382" cy="6330557"/>
            <a:chOff x="0" y="0"/>
            <a:chExt cx="15221843" cy="844074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440743" cy="8440743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81099" y="0"/>
              <a:ext cx="8440743" cy="8440743"/>
              <a:chOff x="0" y="0"/>
              <a:chExt cx="406400" cy="406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159998" y="4654937"/>
            <a:ext cx="11477183" cy="6364272"/>
            <a:chOff x="0" y="0"/>
            <a:chExt cx="15302911" cy="848569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8485697" cy="8485697"/>
              <a:chOff x="0" y="0"/>
              <a:chExt cx="406400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817214" y="0"/>
              <a:ext cx="8485697" cy="8485697"/>
              <a:chOff x="0" y="0"/>
              <a:chExt cx="406400" cy="406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2397721" y="4004877"/>
            <a:ext cx="4267727" cy="3709145"/>
            <a:chOff x="0" y="0"/>
            <a:chExt cx="7790293" cy="67706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90293" cy="6770659"/>
            </a:xfrm>
            <a:custGeom>
              <a:avLst/>
              <a:gdLst/>
              <a:ahLst/>
              <a:cxnLst/>
              <a:rect r="r" b="b" t="t" l="l"/>
              <a:pathLst>
                <a:path h="6770659" w="7790293">
                  <a:moveTo>
                    <a:pt x="0" y="6770659"/>
                  </a:moveTo>
                  <a:lnTo>
                    <a:pt x="905269" y="0"/>
                  </a:lnTo>
                  <a:lnTo>
                    <a:pt x="7790293" y="0"/>
                  </a:lnTo>
                  <a:lnTo>
                    <a:pt x="6885024" y="6770659"/>
                  </a:lnTo>
                  <a:close/>
                </a:path>
              </a:pathLst>
            </a:custGeom>
            <a:blipFill>
              <a:blip r:embed="rId4"/>
              <a:stretch>
                <a:fillRect l="0" t="-7979" r="0" b="-797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011031" y="4155703"/>
            <a:ext cx="4267727" cy="3709145"/>
            <a:chOff x="0" y="0"/>
            <a:chExt cx="7790293" cy="67706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790293" cy="6770659"/>
            </a:xfrm>
            <a:custGeom>
              <a:avLst/>
              <a:gdLst/>
              <a:ahLst/>
              <a:cxnLst/>
              <a:rect r="r" b="b" t="t" l="l"/>
              <a:pathLst>
                <a:path h="6770659" w="7790293">
                  <a:moveTo>
                    <a:pt x="0" y="6770659"/>
                  </a:moveTo>
                  <a:lnTo>
                    <a:pt x="905269" y="0"/>
                  </a:lnTo>
                  <a:lnTo>
                    <a:pt x="7790293" y="0"/>
                  </a:lnTo>
                  <a:lnTo>
                    <a:pt x="6885024" y="6770659"/>
                  </a:lnTo>
                  <a:close/>
                </a:path>
              </a:pathLst>
            </a:custGeom>
            <a:blipFill>
              <a:blip r:embed="rId5"/>
              <a:stretch>
                <a:fillRect l="0" t="-21826" r="0" b="-21826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621658" y="4155703"/>
            <a:ext cx="4267727" cy="3709145"/>
            <a:chOff x="0" y="0"/>
            <a:chExt cx="7790293" cy="6770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790293" cy="6770659"/>
            </a:xfrm>
            <a:custGeom>
              <a:avLst/>
              <a:gdLst/>
              <a:ahLst/>
              <a:cxnLst/>
              <a:rect r="r" b="b" t="t" l="l"/>
              <a:pathLst>
                <a:path h="6770659" w="7790293">
                  <a:moveTo>
                    <a:pt x="0" y="6770659"/>
                  </a:moveTo>
                  <a:lnTo>
                    <a:pt x="905269" y="0"/>
                  </a:lnTo>
                  <a:lnTo>
                    <a:pt x="7790293" y="0"/>
                  </a:lnTo>
                  <a:lnTo>
                    <a:pt x="6885024" y="6770659"/>
                  </a:lnTo>
                  <a:close/>
                </a:path>
              </a:pathLst>
            </a:custGeom>
            <a:blipFill>
              <a:blip r:embed="rId6"/>
              <a:stretch>
                <a:fillRect l="-37634" t="-135947" r="-53989" b="-58386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399315" y="7468326"/>
            <a:ext cx="2917871" cy="793043"/>
            <a:chOff x="0" y="0"/>
            <a:chExt cx="5217666" cy="141809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217666" cy="1418099"/>
            </a:xfrm>
            <a:custGeom>
              <a:avLst/>
              <a:gdLst/>
              <a:ahLst/>
              <a:cxnLst/>
              <a:rect r="r" b="b" t="t" l="l"/>
              <a:pathLst>
                <a:path h="1418099" w="5217666">
                  <a:moveTo>
                    <a:pt x="203200" y="0"/>
                  </a:moveTo>
                  <a:lnTo>
                    <a:pt x="5217666" y="0"/>
                  </a:lnTo>
                  <a:lnTo>
                    <a:pt x="5014466" y="1418099"/>
                  </a:lnTo>
                  <a:lnTo>
                    <a:pt x="0" y="1418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57150"/>
              <a:ext cx="5014466" cy="147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30690" y="2472282"/>
            <a:ext cx="9224831" cy="105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OUR BEST TEAM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86789" y="7656871"/>
            <a:ext cx="234292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AKMAL HAZRIQ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136567" y="7468326"/>
            <a:ext cx="2917871" cy="793043"/>
            <a:chOff x="0" y="0"/>
            <a:chExt cx="5217666" cy="141809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217666" cy="1418099"/>
            </a:xfrm>
            <a:custGeom>
              <a:avLst/>
              <a:gdLst/>
              <a:ahLst/>
              <a:cxnLst/>
              <a:rect r="r" b="b" t="t" l="l"/>
              <a:pathLst>
                <a:path h="1418099" w="5217666">
                  <a:moveTo>
                    <a:pt x="203200" y="0"/>
                  </a:moveTo>
                  <a:lnTo>
                    <a:pt x="5217666" y="0"/>
                  </a:lnTo>
                  <a:lnTo>
                    <a:pt x="5014466" y="1418099"/>
                  </a:lnTo>
                  <a:lnTo>
                    <a:pt x="0" y="1418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57150"/>
              <a:ext cx="5014466" cy="147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424042" y="7656871"/>
            <a:ext cx="234292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ERNIE SHAZRIN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2836930" y="7468326"/>
            <a:ext cx="2917871" cy="793043"/>
            <a:chOff x="0" y="0"/>
            <a:chExt cx="5217666" cy="141809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217666" cy="1418099"/>
            </a:xfrm>
            <a:custGeom>
              <a:avLst/>
              <a:gdLst/>
              <a:ahLst/>
              <a:cxnLst/>
              <a:rect r="r" b="b" t="t" l="l"/>
              <a:pathLst>
                <a:path h="1418099" w="5217666">
                  <a:moveTo>
                    <a:pt x="203200" y="0"/>
                  </a:moveTo>
                  <a:lnTo>
                    <a:pt x="5217666" y="0"/>
                  </a:lnTo>
                  <a:lnTo>
                    <a:pt x="5014466" y="1418099"/>
                  </a:lnTo>
                  <a:lnTo>
                    <a:pt x="0" y="1418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101600" y="-57150"/>
              <a:ext cx="5014466" cy="147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3124405" y="7656871"/>
            <a:ext cx="234292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AKMAL ZAFRAN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0514" y="2552972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9612126" y="2552972"/>
            <a:ext cx="10096065" cy="8022227"/>
            <a:chOff x="0" y="0"/>
            <a:chExt cx="11586891" cy="9206821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1586890" cy="9206822"/>
            </a:xfrm>
            <a:custGeom>
              <a:avLst/>
              <a:gdLst/>
              <a:ahLst/>
              <a:cxnLst/>
              <a:rect r="r" b="b" t="t" l="l"/>
              <a:pathLst>
                <a:path h="9206822" w="11586890">
                  <a:moveTo>
                    <a:pt x="11586890" y="9206822"/>
                  </a:moveTo>
                  <a:lnTo>
                    <a:pt x="10240439" y="0"/>
                  </a:lnTo>
                  <a:lnTo>
                    <a:pt x="0" y="0"/>
                  </a:lnTo>
                  <a:lnTo>
                    <a:pt x="1346451" y="9206822"/>
                  </a:lnTo>
                  <a:close/>
                </a:path>
              </a:pathLst>
            </a:custGeom>
            <a:blipFill>
              <a:blip r:embed="rId2"/>
              <a:stretch>
                <a:fillRect l="-12694" t="0" r="-1443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2097" y="7849975"/>
            <a:ext cx="2498436" cy="709271"/>
            <a:chOff x="0" y="0"/>
            <a:chExt cx="502575" cy="1426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2575" cy="142674"/>
            </a:xfrm>
            <a:custGeom>
              <a:avLst/>
              <a:gdLst/>
              <a:ahLst/>
              <a:cxnLst/>
              <a:rect r="r" b="b" t="t" l="l"/>
              <a:pathLst>
                <a:path h="142674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2674"/>
                  </a:lnTo>
                  <a:lnTo>
                    <a:pt x="0" y="142674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502575" cy="199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63122" y="2832669"/>
            <a:ext cx="7464133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INTRODUCTION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63122" y="3995526"/>
            <a:ext cx="6816933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 computers at NVIDIA powering the next-generation automobiles at Toyota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Partnership of Toyota and NVIDIA is put in place with the main focus of creating a transport option which would be more efficient, safe, and wise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Roadmap positioning at pioneer in SDV technology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Sustainably meet improvements for end usability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42097" y="7929973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680055" y="3916917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607945" y="8030254"/>
            <a:ext cx="2498436" cy="730467"/>
            <a:chOff x="0" y="0"/>
            <a:chExt cx="502575" cy="1469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63122" y="2296153"/>
            <a:ext cx="2889701" cy="5246370"/>
            <a:chOff x="0" y="0"/>
            <a:chExt cx="349758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4"/>
              <a:stretch>
                <a:fillRect l="-86250" t="0" r="-8625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752823" y="2896877"/>
            <a:ext cx="2889701" cy="5246370"/>
            <a:chOff x="0" y="0"/>
            <a:chExt cx="349758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4"/>
              <a:stretch>
                <a:fillRect l="-169645" t="0" r="-2855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2001" y="2253297"/>
            <a:ext cx="7464133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ISSUE IDENTIFICATION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2001" y="4290104"/>
            <a:ext cx="6816933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involves integration of advanced hardware, software, and data protection systems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Toyota intends to revolutionize vehicle-environment and vehicle-passenger interaction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challenges are government compliance, consumer affordability, and edge computing features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607945" y="8120850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204491" y="4549444"/>
            <a:ext cx="13167209" cy="7301418"/>
            <a:chOff x="0" y="0"/>
            <a:chExt cx="17556279" cy="973522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735223" cy="9735223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821055" y="0"/>
              <a:ext cx="9735223" cy="9735223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863122" y="7834919"/>
            <a:ext cx="2498436" cy="730467"/>
            <a:chOff x="0" y="0"/>
            <a:chExt cx="502575" cy="1469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34595" y="2609154"/>
            <a:ext cx="3760666" cy="4495256"/>
            <a:chOff x="0" y="0"/>
            <a:chExt cx="4551762" cy="54408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4"/>
              <a:stretch>
                <a:fillRect l="-5169" t="0" r="-133897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36466" y="3740728"/>
            <a:ext cx="3760666" cy="4495256"/>
            <a:chOff x="0" y="0"/>
            <a:chExt cx="4551762" cy="54408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4"/>
              <a:stretch>
                <a:fillRect l="-69533" t="0" r="-69533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63122" y="3308919"/>
            <a:ext cx="7464133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DEFINITION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63122" y="4425619"/>
            <a:ext cx="681693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Software-defined vehicles reflect new frontier in automobiles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SDVs consist of intelligent computing units and network-based operations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capabilities span from simple tasks to autonomous driving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863122" y="7961346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34623" y="5883707"/>
            <a:ext cx="12291032" cy="6815564"/>
            <a:chOff x="0" y="0"/>
            <a:chExt cx="16388043" cy="908741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087419" cy="9087419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300624" y="0"/>
              <a:ext cx="9087419" cy="9087419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-1650322" y="2442144"/>
            <a:ext cx="6050750" cy="4978298"/>
            <a:chOff x="0" y="0"/>
            <a:chExt cx="6184570" cy="50883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4"/>
              <a:stretch>
                <a:fillRect l="-23296" t="0" r="-23296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629304" y="2442144"/>
            <a:ext cx="6050750" cy="4978298"/>
            <a:chOff x="0" y="0"/>
            <a:chExt cx="6184570" cy="50883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4"/>
              <a:stretch>
                <a:fillRect l="-46484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18833" y="1723866"/>
            <a:ext cx="7464133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TECHNICAL REQUIREMENTS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75598" y="4104508"/>
            <a:ext cx="5902533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Need for fault-tolerant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vehicle computing environment :</a:t>
            </a:r>
          </a:p>
          <a:p>
            <a:pPr algn="just">
              <a:lnSpc>
                <a:spcPts val="3400"/>
              </a:lnSpc>
            </a:pP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has to process real-time data from sensors and cameras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High-performance hardware with adaptive software is required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5896758" y="6090003"/>
            <a:ext cx="10263038" cy="5691011"/>
            <a:chOff x="0" y="0"/>
            <a:chExt cx="13684051" cy="758801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588014" cy="7588014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096037" y="0"/>
              <a:ext cx="7588014" cy="7588014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8510" y="1959383"/>
            <a:ext cx="8725058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ADVANTAGES AND DISADVANTAGES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85456" y="8179397"/>
            <a:ext cx="2498436" cy="730467"/>
            <a:chOff x="0" y="0"/>
            <a:chExt cx="502575" cy="1469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2575" cy="146938"/>
            </a:xfrm>
            <a:custGeom>
              <a:avLst/>
              <a:gdLst/>
              <a:ahLst/>
              <a:cxnLst/>
              <a:rect r="r" b="b" t="t" l="l"/>
              <a:pathLst>
                <a:path h="146938" w="502575">
                  <a:moveTo>
                    <a:pt x="0" y="0"/>
                  </a:moveTo>
                  <a:lnTo>
                    <a:pt x="502575" y="0"/>
                  </a:lnTo>
                  <a:lnTo>
                    <a:pt x="502575" y="146938"/>
                  </a:lnTo>
                  <a:lnTo>
                    <a:pt x="0" y="146938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502575" cy="204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18510" y="4100865"/>
            <a:ext cx="6816933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Energy management and operational efficiency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Climate change initiative and sustainable development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Software updates can be continuous without changing hardware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Security: Potential cyber-attack, data protection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Opportunities for various applications in automotive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318510" y="8269993"/>
            <a:ext cx="249843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612126" y="2193744"/>
            <a:ext cx="10096065" cy="5899513"/>
            <a:chOff x="0" y="0"/>
            <a:chExt cx="11586891" cy="67706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586890" cy="6770659"/>
            </a:xfrm>
            <a:custGeom>
              <a:avLst/>
              <a:gdLst/>
              <a:ahLst/>
              <a:cxnLst/>
              <a:rect r="r" b="b" t="t" l="l"/>
              <a:pathLst>
                <a:path h="6770659" w="11586890">
                  <a:moveTo>
                    <a:pt x="0" y="6770659"/>
                  </a:moveTo>
                  <a:lnTo>
                    <a:pt x="1346451" y="0"/>
                  </a:lnTo>
                  <a:lnTo>
                    <a:pt x="11586890" y="0"/>
                  </a:lnTo>
                  <a:lnTo>
                    <a:pt x="10240439" y="6770659"/>
                  </a:lnTo>
                  <a:close/>
                </a:path>
              </a:pathLst>
            </a:custGeom>
            <a:blipFill>
              <a:blip r:embed="rId4"/>
              <a:stretch>
                <a:fillRect l="0" t="-78350" r="0" b="-7835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59998" y="3527503"/>
            <a:ext cx="13510372" cy="7491707"/>
            <a:chOff x="0" y="0"/>
            <a:chExt cx="18013830" cy="998894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535697" y="4105774"/>
            <a:ext cx="747949" cy="720750"/>
          </a:xfrm>
          <a:custGeom>
            <a:avLst/>
            <a:gdLst/>
            <a:ahLst/>
            <a:cxnLst/>
            <a:rect r="r" b="b" t="t" l="l"/>
            <a:pathLst>
              <a:path h="720750" w="747949">
                <a:moveTo>
                  <a:pt x="0" y="0"/>
                </a:moveTo>
                <a:lnTo>
                  <a:pt x="747949" y="0"/>
                </a:lnTo>
                <a:lnTo>
                  <a:pt x="747949" y="720751"/>
                </a:lnTo>
                <a:lnTo>
                  <a:pt x="0" y="720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710609" y="3010455"/>
            <a:ext cx="5995522" cy="4932858"/>
            <a:chOff x="0" y="0"/>
            <a:chExt cx="6184570" cy="50883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6"/>
              <a:stretch>
                <a:fillRect l="0" t="0" r="-1629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777058" y="3010455"/>
            <a:ext cx="5995522" cy="4932858"/>
            <a:chOff x="0" y="0"/>
            <a:chExt cx="6184570" cy="50883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6"/>
              <a:stretch>
                <a:fillRect l="-8145" t="0" r="-8145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5697" y="2325469"/>
            <a:ext cx="831043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EXPERT OPINION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83646" y="3981949"/>
            <a:ext cx="5902533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SDVs are the next evolution of the industry, confirms NVIDIA Chairman Jensen Huang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Scalable supercomputing infrastructure is required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Toyota's management perceives this partnership as the door to future mobility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This collaboration demonstrates successful tech-manufacturer collaboration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633" y="8953418"/>
            <a:ext cx="552667" cy="552667"/>
            <a:chOff x="0" y="0"/>
            <a:chExt cx="111172" cy="11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2" cy="111172"/>
            </a:xfrm>
            <a:custGeom>
              <a:avLst/>
              <a:gdLst/>
              <a:ahLst/>
              <a:cxnLst/>
              <a:rect r="r" b="b" t="t" l="l"/>
              <a:pathLst>
                <a:path h="111172" w="111172">
                  <a:moveTo>
                    <a:pt x="0" y="0"/>
                  </a:moveTo>
                  <a:lnTo>
                    <a:pt x="111172" y="0"/>
                  </a:lnTo>
                  <a:lnTo>
                    <a:pt x="111172" y="111172"/>
                  </a:lnTo>
                  <a:lnTo>
                    <a:pt x="0" y="111172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9525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172" cy="16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60159" y="1013716"/>
            <a:ext cx="2599141" cy="316623"/>
          </a:xfrm>
          <a:custGeom>
            <a:avLst/>
            <a:gdLst/>
            <a:ahLst/>
            <a:cxnLst/>
            <a:rect r="r" b="b" t="t" l="l"/>
            <a:pathLst>
              <a:path h="316623" w="2599141">
                <a:moveTo>
                  <a:pt x="0" y="0"/>
                </a:moveTo>
                <a:lnTo>
                  <a:pt x="2599141" y="0"/>
                </a:lnTo>
                <a:lnTo>
                  <a:pt x="2599141" y="316622"/>
                </a:lnTo>
                <a:lnTo>
                  <a:pt x="0" y="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34623" y="5883707"/>
            <a:ext cx="12291032" cy="6815564"/>
            <a:chOff x="0" y="0"/>
            <a:chExt cx="16388043" cy="908741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087419" cy="9087419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300624" y="0"/>
              <a:ext cx="9087419" cy="9087419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-1650322" y="2442144"/>
            <a:ext cx="6050750" cy="4978298"/>
            <a:chOff x="0" y="0"/>
            <a:chExt cx="6184570" cy="50883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4"/>
              <a:stretch>
                <a:fillRect l="-23296" t="0" r="-23296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629304" y="2442144"/>
            <a:ext cx="6050750" cy="4978298"/>
            <a:chOff x="0" y="0"/>
            <a:chExt cx="6184570" cy="50883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4"/>
              <a:stretch>
                <a:fillRect l="-46484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9021775"/>
            <a:ext cx="30119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 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14863" y="9021805"/>
            <a:ext cx="53620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06131" y="9021805"/>
            <a:ext cx="762100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1621" y="954526"/>
            <a:ext cx="1743002" cy="3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BORCELLE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80055" y="97159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3668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28069" y="971596"/>
            <a:ext cx="153737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18833" y="1723866"/>
            <a:ext cx="8039001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IMPLEMENTATION DETAILS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75598" y="4104508"/>
            <a:ext cx="5902533" cy="514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Utilizes NVIDIA DRIVE platform for autonomous vehicles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Embedded AI, machine learning, and parallel computing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Virtual testing enabled by NVIDIA Omniverse™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Real-time processing of data to dynamically adjust vehicle behavior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Capable of over-the-air updates to continually improve performance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DAGcsIwqxtk</dc:identifier>
  <dcterms:modified xsi:type="dcterms:W3CDTF">2011-08-01T06:04:30Z</dcterms:modified>
  <cp:revision>1</cp:revision>
  <dc:title>Black and White Modern Car Dealer Presentation</dc:title>
</cp:coreProperties>
</file>